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7.png" ContentType="image/png"/>
  <Override PartName="/ppt/media/image1.jpeg" ContentType="image/jpeg"/>
  <Override PartName="/ppt/media/media12.mp3" ContentType="application/vnd.sun.star.media"/>
  <Override PartName="/ppt/media/image17.png" ContentType="image/png"/>
  <Override PartName="/ppt/media/image11.png" ContentType="image/png"/>
  <Override PartName="/ppt/media/image6.png" ContentType="image/png"/>
  <Override PartName="/ppt/media/image13.png" ContentType="image/png"/>
  <Override PartName="/ppt/media/image8.png" ContentType="image/png"/>
  <Override PartName="/ppt/media/media4.wav" ContentType="audio/x-wav"/>
  <Override PartName="/ppt/media/media15.mp3" ContentType="application/vnd.sun.star.media"/>
  <Override PartName="/ppt/media/image22.png" ContentType="image/png"/>
  <Override PartName="/ppt/media/image24.png" ContentType="image/png"/>
  <Override PartName="/ppt/media/image20.png" ContentType="image/png"/>
  <Override PartName="/ppt/media/image19.png" ContentType="image/png"/>
  <Override PartName="/ppt/media/image3.jpeg" ContentType="image/jpeg"/>
  <Override PartName="/ppt/media/image16.png" ContentType="image/png"/>
  <Override PartName="/ppt/media/image14.png" ContentType="image/png"/>
  <Override PartName="/ppt/media/media23.mp3" ContentType="application/vnd.sun.star.media"/>
  <Override PartName="/ppt/media/image5.png" ContentType="image/png"/>
  <Override PartName="/ppt/media/image10.png" ContentType="image/png"/>
  <Override PartName="/ppt/media/media18.mp3" ContentType="application/vnd.sun.star.media"/>
  <Override PartName="/ppt/media/image2.png" ContentType="image/png"/>
  <Override PartName="/ppt/media/media21.mp3" ContentType="application/vnd.sun.star.media"/>
  <Override PartName="/ppt/media/media9.mp3" ContentType="application/vnd.sun.star.media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3.png>
</file>

<file path=ppt/media/image14.png>
</file>

<file path=ppt/media/image16.png>
</file>

<file path=ppt/media/image17.png>
</file>

<file path=ppt/media/image19.png>
</file>

<file path=ppt/media/image2.png>
</file>

<file path=ppt/media/image20.png>
</file>

<file path=ppt/media/image22.png>
</file>

<file path=ppt/media/image24.png>
</file>

<file path=ppt/media/image3.jpeg>
</file>

<file path=ppt/media/image5.png>
</file>

<file path=ppt/media/image6.png>
</file>

<file path=ppt/media/image7.png>
</file>

<file path=ppt/media/image8.png>
</file>

<file path=ppt/media/media12.mp3>
</file>

<file path=ppt/media/media15.mp3>
</file>

<file path=ppt/media/media18.mp3>
</file>

<file path=ppt/media/media21.mp3>
</file>

<file path=ppt/media/media23.mp3>
</file>

<file path=ppt/media/media4.wav>
</file>

<file path=ppt/media/media9.mp3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2"/>
          <a:srcRect l="18400" t="0" r="5175" b="0"/>
          <a:stretch/>
        </p:blipFill>
        <p:spPr>
          <a:xfrm flipH="1">
            <a:off x="3903480" y="-360"/>
            <a:ext cx="5240520" cy="6857280"/>
          </a:xfrm>
          <a:prstGeom prst="rect">
            <a:avLst/>
          </a:prstGeom>
          <a:ln w="0">
            <a:noFill/>
          </a:ln>
        </p:spPr>
      </p:pic>
      <p:sp>
        <p:nvSpPr>
          <p:cNvPr id="1" name="Rectangle 5"/>
          <p:cNvSpPr/>
          <p:nvPr/>
        </p:nvSpPr>
        <p:spPr>
          <a:xfrm>
            <a:off x="0" y="-360"/>
            <a:ext cx="7408800" cy="6857280"/>
          </a:xfrm>
          <a:custGeom>
            <a:avLst/>
            <a:gdLst/>
            <a:ahLst/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ctangle 11"/>
          <p:cNvSpPr/>
          <p:nvPr/>
        </p:nvSpPr>
        <p:spPr>
          <a:xfrm>
            <a:off x="0" y="-360"/>
            <a:ext cx="7416000" cy="6857280"/>
          </a:xfrm>
          <a:custGeom>
            <a:avLst/>
            <a:gdLst/>
            <a:ahLst/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6812280" cy="334512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1"/>
          <p:cNvGrpSpPr/>
          <p:nvPr/>
        </p:nvGrpSpPr>
        <p:grpSpPr>
          <a:xfrm>
            <a:off x="439920" y="6248880"/>
            <a:ext cx="8263800" cy="336960"/>
            <a:chOff x="439920" y="6248880"/>
            <a:chExt cx="8263800" cy="336960"/>
          </a:xfrm>
        </p:grpSpPr>
        <p:sp>
          <p:nvSpPr>
            <p:cNvPr id="43" name="Straight Connector 7"/>
            <p:cNvSpPr/>
            <p:nvPr/>
          </p:nvSpPr>
          <p:spPr>
            <a:xfrm>
              <a:off x="439920" y="6417720"/>
              <a:ext cx="3192120" cy="360"/>
            </a:xfrm>
            <a:prstGeom prst="line">
              <a:avLst/>
            </a:prstGeom>
            <a:ln w="1270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Straight Connector 8"/>
            <p:cNvSpPr/>
            <p:nvPr/>
          </p:nvSpPr>
          <p:spPr>
            <a:xfrm>
              <a:off x="5511600" y="6417720"/>
              <a:ext cx="3192120" cy="360"/>
            </a:xfrm>
            <a:prstGeom prst="line">
              <a:avLst/>
            </a:prstGeom>
            <a:ln w="1270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5" name="Picture 10" descr=""/>
            <p:cNvPicPr/>
            <p:nvPr/>
          </p:nvPicPr>
          <p:blipFill>
            <a:blip r:embed="rId2"/>
            <a:stretch/>
          </p:blipFill>
          <p:spPr>
            <a:xfrm>
              <a:off x="4147920" y="6248880"/>
              <a:ext cx="847440" cy="33696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video" Target="../media/media21.mp3"/><Relationship Id="rId3" Type="http://schemas.microsoft.com/office/2007/relationships/media" Target="../media/media21.mp3"/><Relationship Id="rId4" Type="http://schemas.openxmlformats.org/officeDocument/2006/relationships/image" Target="../media/image22.png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video" Target="../media/media23.mp3"/><Relationship Id="rId2" Type="http://schemas.microsoft.com/office/2007/relationships/media" Target="../media/media23.mp3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audio" Target="../media/media4.wav"/><Relationship Id="rId2" Type="http://schemas.microsoft.com/office/2007/relationships/media" Target="../media/media4.wav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video" Target="../media/media9.mp3"/><Relationship Id="rId3" Type="http://schemas.microsoft.com/office/2007/relationships/media" Target="../media/media9.mp3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video" Target="../media/media12.mp3"/><Relationship Id="rId3" Type="http://schemas.microsoft.com/office/2007/relationships/media" Target="../media/media12.mp3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video" Target="../media/media15.mp3"/><Relationship Id="rId3" Type="http://schemas.microsoft.com/office/2007/relationships/media" Target="../media/media15.mp3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video" Target="../media/media18.mp3"/><Relationship Id="rId3" Type="http://schemas.microsoft.com/office/2007/relationships/media" Target="../media/media18.mp3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38640" y="3325320"/>
            <a:ext cx="5572800" cy="916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404040"/>
                </a:solidFill>
                <a:latin typeface="Arial"/>
                <a:ea typeface="Arial"/>
              </a:rPr>
              <a:t>Project – Smartphone Trucker Tracker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38640" y="4375080"/>
            <a:ext cx="5572800" cy="818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Problem Contextualization</a:t>
            </a:r>
            <a:br/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Adam Coetzee - 29982995</a:t>
            </a:r>
            <a:endParaRPr b="0" lang="en-GB" sz="24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3000" cy="30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User Interface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Access reports about truckers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5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600" cy="1780200"/>
          </a:xfrm>
          <a:prstGeom prst="rect">
            <a:avLst/>
          </a:prstGeom>
          <a:ln w="0">
            <a:noFill/>
          </a:ln>
        </p:spPr>
      </p:pic>
      <p:pic>
        <p:nvPicPr>
          <p:cNvPr id="116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457560" y="1049760"/>
            <a:ext cx="8343000" cy="492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Deliverables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Necessary supporting backend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Benefits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Improved monitoring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Potential optimization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</p:txBody>
      </p:sp>
      <p:pic>
        <p:nvPicPr>
          <p:cNvPr id="119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13560" y="36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37" dur="indefinite" restart="never" nodeType="tmRoot">
          <p:childTnLst>
            <p:seq>
              <p:cTn id="38" restart="whenNotActive" nodeType="interactiveSeq" fill="hold">
                <p:stCondLst>
                  <p:cond delay="0" evt="onClick">
                    <p:tgtEl>
                      <p:spTgt spid="119"/>
                    </p:tgtEl>
                  </p:cond>
                </p:stCondLst>
                <p:childTnLst>
                  <p:par>
                    <p:cTn id="39" fill="hold">
                      <p:stCondLst>
                        <p:cond delay="0" evt="onClick">
                          <p:tgtEl>
                            <p:spTgt spid="119"/>
                          </p:tgtEl>
                        </p:cond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What is Fleet Tracker? Why is it important?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8200" cy="451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9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 full-stack live tracking solution using Android devices to track Truckers in a fleet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Provides managers of trucking companies a means to ensure truckers are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to the correct 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stopping for excessive amounts of time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appropriately, in a steady manner at adequate speeds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Tracks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acceleration, altitude, location and speed</a:t>
            </a:r>
            <a:endParaRPr b="0" lang="en-GB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Such information allows managers to ensure efficiency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88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171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showWhenStopped="1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System components</a:t>
            </a:r>
            <a:endParaRPr b="0" lang="en-GB" sz="30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900000" y="1244880"/>
            <a:ext cx="7229520" cy="48747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Technologies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8200" cy="451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513360" y="1080000"/>
            <a:ext cx="8091000" cy="4679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342720" y="3121920"/>
            <a:ext cx="8499240" cy="2853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96" name="TextBox 4"/>
          <p:cNvSpPr/>
          <p:nvPr/>
        </p:nvSpPr>
        <p:spPr>
          <a:xfrm>
            <a:off x="360000" y="1065960"/>
            <a:ext cx="8292960" cy="365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System deployed (and tested) to a Linux VPS in docker containers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The required variables are logged (location accurate to 20m)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I/O server and web application maintain indefinite up-time (100%)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More testing required on Android Application, but runs well on Android 10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Further improvements to robustness and up-time can make this solution more reliable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Future expansion could include: 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Added integration with on-board vehicle sensors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Improved algorithms and data processing for more accurate readings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Appealling solution for companies who want to use multipurpose devices, with cost-saving potential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3000" cy="30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To be used by truckers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Log sensor data every 2 minutes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Send data to online server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responsible for generating reports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99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600" cy="1780200"/>
          </a:xfrm>
          <a:prstGeom prst="rect">
            <a:avLst/>
          </a:prstGeom>
          <a:ln w="0">
            <a:noFill/>
          </a:ln>
        </p:spPr>
      </p:pic>
      <p:pic>
        <p:nvPicPr>
          <p:cNvPr id="100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I/O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3000" cy="30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High speed interface between smartphone application and data store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Capable of handling many requests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Only meant for data transfer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03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600" cy="1780200"/>
          </a:xfrm>
          <a:prstGeom prst="rect">
            <a:avLst/>
          </a:prstGeom>
          <a:ln w="0">
            <a:noFill/>
          </a:ln>
        </p:spPr>
      </p:pic>
      <p:pic>
        <p:nvPicPr>
          <p:cNvPr id="104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Data Store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3000" cy="30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Storage Structure for trucking logs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Should be suited for many records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Compatiblity with system components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07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600" cy="1780200"/>
          </a:xfrm>
          <a:prstGeom prst="rect">
            <a:avLst/>
          </a:prstGeom>
          <a:ln w="0">
            <a:noFill/>
          </a:ln>
        </p:spPr>
      </p:pic>
      <p:pic>
        <p:nvPicPr>
          <p:cNvPr id="108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8200" cy="89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3000" cy="302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store access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processing – generate daily reports: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locations travelled to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Transit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Stopping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Speed etc.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Server requests to web application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1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7600" cy="1780200"/>
          </a:xfrm>
          <a:prstGeom prst="rect">
            <a:avLst/>
          </a:prstGeom>
          <a:ln w="0">
            <a:noFill/>
          </a:ln>
        </p:spPr>
      </p:pic>
      <p:pic>
        <p:nvPicPr>
          <p:cNvPr id="112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9360" cy="7293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" fill="hold"/>
                                        <p:tgtEl>
                                          <p:spTgt spid="1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f0579"/>
      </a:dk2>
      <a:lt2>
        <a:srgbClr val="616b97"/>
      </a:lt2>
      <a:accent1>
        <a:srgbClr val="6f0579"/>
      </a:accent1>
      <a:accent2>
        <a:srgbClr val="00748d"/>
      </a:accent2>
      <a:accent3>
        <a:srgbClr val="99a1be"/>
      </a:accent3>
      <a:accent4>
        <a:srgbClr val="616b97"/>
      </a:accent4>
      <a:accent5>
        <a:srgbClr val="ffffff"/>
      </a:accent5>
      <a:accent6>
        <a:srgbClr val="99a1be"/>
      </a:accent6>
      <a:hlink>
        <a:srgbClr val="616b97"/>
      </a:hlink>
      <a:folHlink>
        <a:srgbClr val="6f057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f0579"/>
      </a:dk2>
      <a:lt2>
        <a:srgbClr val="616b97"/>
      </a:lt2>
      <a:accent1>
        <a:srgbClr val="6f0579"/>
      </a:accent1>
      <a:accent2>
        <a:srgbClr val="00748d"/>
      </a:accent2>
      <a:accent3>
        <a:srgbClr val="99a1be"/>
      </a:accent3>
      <a:accent4>
        <a:srgbClr val="616b97"/>
      </a:accent4>
      <a:accent5>
        <a:srgbClr val="ffffff"/>
      </a:accent5>
      <a:accent6>
        <a:srgbClr val="99a1be"/>
      </a:accent6>
      <a:hlink>
        <a:srgbClr val="616b97"/>
      </a:hlink>
      <a:folHlink>
        <a:srgbClr val="6f057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Powerpoint_1024x768</Template>
  <TotalTime>632</TotalTime>
  <Application>LibreOffice/7.2.1.2$Linux_X86_64 LibreOffice_project/20$Build-2</Application>
  <AppVersion>15.0000</AppVersion>
  <Words>0</Words>
  <Paragraphs>0</Paragraphs>
  <Company>North-West University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2017-11-29T06:26:38Z</dcterms:created>
  <dc:creator>Hewlett-Packard Company</dc:creator>
  <dc:description/>
  <dc:language>en-GB</dc:language>
  <cp:lastModifiedBy/>
  <dcterms:modified xsi:type="dcterms:W3CDTF">2021-11-05T10:07:07Z</dcterms:modified>
  <cp:revision>343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  <property fmtid="{D5CDD505-2E9C-101B-9397-08002B2CF9AE}" pid="4" name="PresentationFormat">
    <vt:lpwstr>On-screen Show (4:3)</vt:lpwstr>
  </property>
  <property fmtid="{D5CDD505-2E9C-101B-9397-08002B2CF9AE}" pid="5" name="Slides">
    <vt:i4>11</vt:i4>
  </property>
</Properties>
</file>